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59" r:id="rId3"/>
  </p:sldMasterIdLst>
  <p:notesMasterIdLst>
    <p:notesMasterId r:id="rId27"/>
  </p:notesMasterIdLst>
  <p:sldIdLst>
    <p:sldId id="257" r:id="rId4"/>
    <p:sldId id="258" r:id="rId5"/>
    <p:sldId id="259" r:id="rId6"/>
    <p:sldId id="260" r:id="rId7"/>
    <p:sldId id="298" r:id="rId8"/>
    <p:sldId id="299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9" r:id="rId19"/>
    <p:sldId id="350" r:id="rId20"/>
    <p:sldId id="351" r:id="rId21"/>
    <p:sldId id="352" r:id="rId22"/>
    <p:sldId id="353" r:id="rId23"/>
    <p:sldId id="354" r:id="rId24"/>
    <p:sldId id="300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109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07AA-21EB-4546-93CE-8B9C064F4A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0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07AA-21EB-4546-93CE-8B9C064F4A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0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96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98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4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110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76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15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1.xml"/><Relationship Id="rId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../slides/slide23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2.xml"/><Relationship Id="rId7" Type="http://schemas.openxmlformats.org/officeDocument/2006/relationships/slide" Target="../slides/slide2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slide" Target="../slides/slide1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3.xml"/><Relationship Id="rId7" Type="http://schemas.openxmlformats.org/officeDocument/2006/relationships/slide" Target="../slides/slide2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slide" Target="../slides/slide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38228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253423" y="161925"/>
            <a:ext cx="7181722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The Americans: Reconstruction to the 21</a:t>
            </a:r>
            <a:r>
              <a:rPr lang="en-US" sz="3200" b="1" kern="1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st</a:t>
            </a:r>
            <a:r>
              <a:rPr lang="en-US" sz="3200" b="1" kern="120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 Century</a:t>
            </a:r>
            <a:endParaRPr lang="en-US" sz="32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4684" y="685801"/>
            <a:ext cx="8247888" cy="6064952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260" cy="5694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16" y="685800"/>
              <a:ext cx="8241260" cy="258828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752"/>
              <a:ext cx="8247888" cy="360000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9120"/>
              <a:ext cx="8247888" cy="45719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663" y="6176136"/>
            <a:ext cx="990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265397" y="5904335"/>
            <a:ext cx="278499" cy="278499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39463" y="5507665"/>
              <a:ext cx="152400" cy="1524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1" name="Subtitle 2"/>
          <p:cNvSpPr txBox="1">
            <a:spLocks/>
          </p:cNvSpPr>
          <p:nvPr userDrawn="1"/>
        </p:nvSpPr>
        <p:spPr>
          <a:xfrm>
            <a:off x="462972" y="697566"/>
            <a:ext cx="8229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23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462972" y="6400801"/>
            <a:ext cx="8229600" cy="299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b="1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349558" y="171334"/>
            <a:ext cx="362066" cy="362066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3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7892356" y="171334"/>
            <a:ext cx="362067" cy="362066"/>
            <a:chOff x="7886583" y="171334"/>
            <a:chExt cx="362067" cy="362066"/>
          </a:xfrm>
        </p:grpSpPr>
        <p:sp>
          <p:nvSpPr>
            <p:cNvPr id="20" name="Oval 19"/>
            <p:cNvSpPr/>
            <p:nvPr userDrawn="1"/>
          </p:nvSpPr>
          <p:spPr>
            <a:xfrm>
              <a:off x="7886583" y="171334"/>
              <a:ext cx="362067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1" name="Picture 20" descr="C:\Users\suraj.prakash\Desktop\ppt\Untitled-3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3026" y="224367"/>
              <a:ext cx="229181" cy="2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7435145" y="171334"/>
            <a:ext cx="362066" cy="362066"/>
            <a:chOff x="7429372" y="171334"/>
            <a:chExt cx="362066" cy="362066"/>
          </a:xfrm>
        </p:grpSpPr>
        <p:sp>
          <p:nvSpPr>
            <p:cNvPr id="18" name="Oval 17"/>
            <p:cNvSpPr/>
            <p:nvPr userDrawn="1"/>
          </p:nvSpPr>
          <p:spPr>
            <a:xfrm>
              <a:off x="7429372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9" name="Picture 18" descr="C:\Users\suraj.prakash\Desktop\ppt\Untitled-1.png">
              <a:hlinkClick r:id="rId7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7244" y="233033"/>
              <a:ext cx="226323" cy="238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73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38228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4684" y="685801"/>
            <a:ext cx="8247888" cy="6064952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260" cy="5694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16" y="685800"/>
              <a:ext cx="8241260" cy="258828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752"/>
              <a:ext cx="8247888" cy="360000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9120"/>
              <a:ext cx="8247888" cy="45719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2972" y="6400801"/>
            <a:ext cx="8229600" cy="299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b="1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49558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2356" y="171334"/>
            <a:ext cx="362067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145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41" name="Group 40"/>
          <p:cNvGrpSpPr/>
          <p:nvPr userDrawn="1"/>
        </p:nvGrpSpPr>
        <p:grpSpPr>
          <a:xfrm>
            <a:off x="7905663" y="5904335"/>
            <a:ext cx="990600" cy="507099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5502"/>
              <a:ext cx="990600" cy="23529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43" name="Group 42"/>
            <p:cNvGrpSpPr/>
            <p:nvPr userDrawn="1"/>
          </p:nvGrpSpPr>
          <p:grpSpPr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3364" y="5402832"/>
                <a:ext cx="362066" cy="36206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39463" y="5507665"/>
                <a:ext cx="152400" cy="1524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5413"/>
            <a:ext cx="990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7" name="Group 49"/>
          <p:cNvGrpSpPr/>
          <p:nvPr/>
        </p:nvGrpSpPr>
        <p:grpSpPr>
          <a:xfrm>
            <a:off x="650871" y="5904335"/>
            <a:ext cx="283464" cy="283464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077" y="4876799"/>
              <a:ext cx="152400" cy="1524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5" name="Subtitle 2"/>
          <p:cNvSpPr txBox="1">
            <a:spLocks/>
          </p:cNvSpPr>
          <p:nvPr userDrawn="1"/>
        </p:nvSpPr>
        <p:spPr>
          <a:xfrm>
            <a:off x="253423" y="161925"/>
            <a:ext cx="7181722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The Americans: Reconstruction to the 21</a:t>
            </a:r>
            <a:r>
              <a:rPr lang="en-US" sz="3200" b="1" kern="1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st</a:t>
            </a:r>
            <a:r>
              <a:rPr lang="en-US" sz="3200" b="1" kern="120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 Century</a:t>
            </a:r>
            <a:endParaRPr lang="en-US" sz="32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0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004" y="250780"/>
            <a:ext cx="203175" cy="2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017" y="233033"/>
            <a:ext cx="226323" cy="2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2972" y="697566"/>
            <a:ext cx="8229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23</a:t>
            </a:r>
          </a:p>
        </p:txBody>
      </p:sp>
      <p:pic>
        <p:nvPicPr>
          <p:cNvPr id="34" name="Picture 33" descr="C:\Users\suraj.prakash\Desktop\ppt\Untitled-3.png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799" y="224367"/>
            <a:ext cx="229181" cy="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8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38228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4684" y="685801"/>
            <a:ext cx="8247888" cy="6064952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260" cy="5694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16" y="685800"/>
              <a:ext cx="8241260" cy="258828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752"/>
              <a:ext cx="8247888" cy="360000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9120"/>
              <a:ext cx="8247888" cy="45719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2972" y="6400801"/>
            <a:ext cx="8229600" cy="299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b="1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49558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2356" y="171334"/>
            <a:ext cx="362067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145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5413"/>
            <a:ext cx="990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7" name="Group 49"/>
          <p:cNvGrpSpPr/>
          <p:nvPr/>
        </p:nvGrpSpPr>
        <p:grpSpPr>
          <a:xfrm>
            <a:off x="650871" y="5904335"/>
            <a:ext cx="283464" cy="283464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077" y="4876799"/>
              <a:ext cx="152400" cy="1524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3" name="Subtitle 2"/>
          <p:cNvSpPr txBox="1">
            <a:spLocks/>
          </p:cNvSpPr>
          <p:nvPr userDrawn="1"/>
        </p:nvSpPr>
        <p:spPr>
          <a:xfrm>
            <a:off x="253423" y="161925"/>
            <a:ext cx="7181722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The Americans: Reconstruction to the 21</a:t>
            </a:r>
            <a:r>
              <a:rPr lang="en-US" sz="3200" b="1" kern="1200" baseline="3000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st</a:t>
            </a:r>
            <a:r>
              <a:rPr lang="en-US" sz="3200" b="1" kern="1200" baseline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 Century</a:t>
            </a:r>
            <a:endParaRPr lang="en-US" sz="32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004" y="250780"/>
            <a:ext cx="203175" cy="2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017" y="233033"/>
            <a:ext cx="226323" cy="2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2972" y="697566"/>
            <a:ext cx="8229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23</a:t>
            </a:r>
          </a:p>
        </p:txBody>
      </p:sp>
      <p:pic>
        <p:nvPicPr>
          <p:cNvPr id="22" name="Picture 21" descr="C:\Users\suraj.prakash\Desktop\ppt\Untitled-3.png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799" y="224367"/>
            <a:ext cx="229181" cy="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0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2222202"/>
            <a:ext cx="8077200" cy="749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buNone/>
            </a:pPr>
            <a:r>
              <a:rPr lang="en-US" sz="15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Latinos, Native Americans, and women </a:t>
            </a:r>
            <a:r>
              <a:rPr lang="en-US" sz="1500" dirty="0">
                <a:ea typeface="Verdana" pitchFamily="34" charset="0"/>
                <a:cs typeface="Verdana" pitchFamily="34" charset="0"/>
              </a:rPr>
              <a:t>seek equality in American society. The ideals and lifestyles of the counterculture challenge the values and priorities of mainstream society.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An Era of Social Change</a:t>
            </a:r>
          </a:p>
        </p:txBody>
      </p:sp>
    </p:spTree>
    <p:extLst>
      <p:ext uri="{BB962C8B-B14F-4D97-AF65-F5344CB8AC3E}">
        <p14:creationId xmlns:p14="http://schemas.microsoft.com/office/powerpoint/2010/main" val="27887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btitle 2"/>
          <p:cNvSpPr txBox="1">
            <a:spLocks/>
          </p:cNvSpPr>
          <p:nvPr/>
        </p:nvSpPr>
        <p:spPr>
          <a:xfrm>
            <a:off x="438150" y="2298402"/>
            <a:ext cx="8077200" cy="1968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Women in the Workplace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IN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Women shut out of jobs considered “men’s work”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IN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Jobs available to women pay poorly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JFK’s Presidential Commission on the Status of Women finds:</a:t>
            </a:r>
            <a:endParaRPr lang="en-US" sz="1500" dirty="0"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</a:t>
            </a:r>
            <a:r>
              <a:rPr lang="en-IN" sz="15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women paid far less than men for doing same job</a:t>
            </a:r>
            <a:endParaRPr lang="en-US" sz="15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5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— </a:t>
            </a:r>
            <a:r>
              <a:rPr lang="en-IN" sz="15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women seldom promoted to management positions</a:t>
            </a:r>
            <a:endParaRPr lang="en-US" sz="1500" b="1" dirty="0">
              <a:solidFill>
                <a:prstClr val="black"/>
              </a:solidFill>
            </a:endParaRPr>
          </a:p>
          <a:p>
            <a:pPr marL="800100" lvl="1" indent="-182880">
              <a:buFont typeface="Arial" pitchFamily="34" charset="0"/>
              <a:buChar char="•"/>
            </a:pPr>
            <a:endParaRPr lang="en-US" sz="14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New Women’s Movement Arises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Women Fight for Equality</a:t>
            </a: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</p:spTree>
    <p:extLst>
      <p:ext uri="{BB962C8B-B14F-4D97-AF65-F5344CB8AC3E}">
        <p14:creationId xmlns:p14="http://schemas.microsoft.com/office/powerpoint/2010/main" val="3779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New Women’s Movement Arises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38150" y="2222203"/>
            <a:ext cx="8077200" cy="105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Women and Activism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In civil rights, antiwar movements men discriminate against women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Consciousness-raising groups show women pattern of sexism in society</a:t>
            </a:r>
            <a:endParaRPr lang="en-US" sz="1400" dirty="0" smtClean="0"/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38150" y="3276600"/>
            <a:ext cx="80772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Women’s Movement Emerges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b="1" dirty="0">
                <a:solidFill>
                  <a:schemeClr val="tx2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Betty Friedan’s The Feminine Mystique 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shows women’s dissatisfaction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bestseller, helps galvanize women across country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IN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Feminism</a:t>
            </a:r>
            <a:r>
              <a:rPr lang="en-IN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—economic</a:t>
            </a:r>
            <a:r>
              <a:rPr lang="en-IN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political, social equality for men, women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2202"/>
            <a:ext cx="8077200" cy="1435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The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Creation of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NOW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Civil rights laws, Equal Employment Opportunity Commission help women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1966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National Organization for Women (NOW)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founded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Presses for day-care centers, more vigorous enforcement by EEOC</a:t>
            </a: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Movement Experiences Gains and Losses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38150" y="3581400"/>
            <a:ext cx="8077200" cy="1130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A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Diverse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Movement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Militant groups like NY Radical Women stage demonstrations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Gloria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Steinem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helps found National Women’s Political Caucus, </a:t>
            </a:r>
            <a:r>
              <a:rPr lang="en-US" sz="1500" i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s.</a:t>
            </a: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203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Legal and Social Gains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Gender-based distinctions questioned—like use of husband’s last name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Higher Education Act bans gender discrimination if federal funding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Congress expands EEOC powers; gives child-care tax break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8150" y="35814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sz="1600" b="1" i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Roe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v. </a:t>
            </a:r>
            <a:r>
              <a:rPr lang="en-US" sz="1600" b="1" i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Wade</a:t>
            </a:r>
            <a:endParaRPr lang="en-US" sz="1600" b="1" i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IN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Feminist support of woman’s right to an abortion is controversial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IN" sz="1500" b="1" i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Roe</a:t>
            </a:r>
            <a:r>
              <a:rPr lang="en-IN" sz="15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v. </a:t>
            </a:r>
            <a:r>
              <a:rPr lang="en-IN" sz="1500" b="1" i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Wade</a:t>
            </a:r>
            <a:r>
              <a:rPr lang="en-IN" sz="1500" i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</a:t>
            </a:r>
            <a:r>
              <a:rPr lang="en-IN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women have right to an abortion in first trimester</a:t>
            </a:r>
            <a:endParaRPr lang="en-US" sz="1500" b="1" dirty="0">
              <a:solidFill>
                <a:schemeClr val="accent6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Movement Experiences Gains and Losses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203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IN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Equal Rights Amendment (ERA)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1972 Congress passes </a:t>
            </a:r>
            <a:r>
              <a:rPr lang="en-IN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Equal Rights Amendment (ERA)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 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Phyllis Schlafly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 with religious, political groups launch Stop-ERA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think will lead to drafting women, end of child support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912" y="3581400"/>
            <a:ext cx="8077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New Right Emerges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Conservatives build “pro-family” movement, later called New Right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Focus on social, cultural, moral problems; build grassroots support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Debate </a:t>
            </a:r>
            <a:r>
              <a:rPr lang="en-IN" sz="1500" dirty="0" smtClean="0">
                <a:ea typeface="Verdana" pitchFamily="34" charset="0"/>
                <a:cs typeface="Verdana" pitchFamily="34" charset="0"/>
              </a:rPr>
              <a:t>family-</a:t>
            </a:r>
            <a:r>
              <a:rPr lang="en-IN" sz="1500" dirty="0" err="1" smtClean="0">
                <a:ea typeface="Verdana" pitchFamily="34" charset="0"/>
                <a:cs typeface="Verdana" pitchFamily="34" charset="0"/>
              </a:rPr>
              <a:t>centered</a:t>
            </a:r>
            <a:r>
              <a:rPr lang="en-IN" sz="15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issues with feminists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Movement Experiences Gains </a:t>
            </a:r>
            <a:r>
              <a:rPr lang="en-IN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and Losses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r>
              <a:rPr lang="en-IN" sz="18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 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</p:spTree>
    <p:extLst>
      <p:ext uri="{BB962C8B-B14F-4D97-AF65-F5344CB8AC3E}">
        <p14:creationId xmlns:p14="http://schemas.microsoft.com/office/powerpoint/2010/main" val="7730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86000"/>
            <a:ext cx="8077200" cy="181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Movement Changes Society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ERA defeated; only gets 35 of 38 states for ratification by 1982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Women’s movement changes roles, attitudes toward career, family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Education, career opportunities expand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many women run into “glass ceiling”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IN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1983, women hold 13.5% elected state offices, 24 seats in Congress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Movement’s Legacy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</p:spTree>
    <p:extLst>
      <p:ext uri="{BB962C8B-B14F-4D97-AF65-F5344CB8AC3E}">
        <p14:creationId xmlns:p14="http://schemas.microsoft.com/office/powerpoint/2010/main" val="37051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Culture and Counterculture</a:t>
            </a:r>
          </a:p>
          <a:p>
            <a:pPr marL="0" indent="0">
              <a:buNone/>
            </a:pPr>
            <a:endParaRPr lang="en-US" sz="2200" b="1" dirty="0">
              <a:solidFill>
                <a:srgbClr val="AE493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7675" y="1841202"/>
            <a:ext cx="8077200" cy="5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ideals and lifestyle of the counterculture challenge the traditional views of Americans.</a:t>
            </a:r>
          </a:p>
          <a:p>
            <a:pPr marL="180000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8897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IN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“Tune In, Turn On, Drop Out”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Counterculture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—white, middle-class youths reject traditional America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Members of counterculture called hippies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Feel society and its materialism, technology, war is meaningless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Idealistic youth leave school, work, </a:t>
            </a:r>
            <a:r>
              <a:rPr lang="en-IN" sz="1500" dirty="0" smtClean="0">
                <a:ea typeface="Verdana" pitchFamily="34" charset="0"/>
                <a:cs typeface="Verdana" pitchFamily="34" charset="0"/>
              </a:rPr>
              <a:t>home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want to create idyllic communities of peace, love, harmony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r>
              <a:rPr lang="en-IN" sz="1500" dirty="0" smtClean="0">
                <a:ea typeface="Verdana" pitchFamily="34" charset="0"/>
                <a:cs typeface="Verdana" pitchFamily="34" charset="0"/>
              </a:rPr>
              <a:t>  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Counterculture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Culture and Counterculture</a:t>
            </a:r>
          </a:p>
        </p:txBody>
      </p:sp>
    </p:spTree>
    <p:extLst>
      <p:ext uri="{BB962C8B-B14F-4D97-AF65-F5344CB8AC3E}">
        <p14:creationId xmlns:p14="http://schemas.microsoft.com/office/powerpoint/2010/main" val="36581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280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Hippie Culture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Era of rock ‘n’ roll, crazy clothing, sexual license, illegal drugs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Some hippies turn to Eastern religion, meditation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Haight-Ashbury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 neighborhood of San Francisco becomes hippie capital</a:t>
            </a:r>
            <a:endParaRPr lang="en-US" sz="1500" dirty="0" smtClean="0"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912" y="35814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Decline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of the Movement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Urban communes turn seedy, dangerous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Some fall victim to drug addiction, mental breakdowns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Counterculture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</p:spTree>
    <p:extLst>
      <p:ext uri="{BB962C8B-B14F-4D97-AF65-F5344CB8AC3E}">
        <p14:creationId xmlns:p14="http://schemas.microsoft.com/office/powerpoint/2010/main" val="11908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356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Art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Pop art uses commercial, impersonal images from everyday life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imply that personal freedom lost to conformist lifestyle</a:t>
            </a:r>
            <a:endParaRPr lang="en-IN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movement led by Andy Warhol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912" y="35814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Rock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Music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The Beatles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 most influential rock band, help make rock mainstream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Woodstock</a:t>
            </a:r>
            <a:r>
              <a:rPr lang="en-IN" sz="1500" dirty="0">
                <a:ea typeface="Verdana" pitchFamily="34" charset="0"/>
                <a:cs typeface="Verdana" pitchFamily="34" charset="0"/>
              </a:rPr>
              <a:t> festival gathers many of most popular bands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</a:t>
            </a: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over 400,000 attend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Changing Culture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814347" y="3159000"/>
            <a:ext cx="990600" cy="270000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814347" y="2701800"/>
            <a:ext cx="990600" cy="270000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5" name="Rounded Rectangle 14">
            <a:hlinkClick r:id="rId5" action="ppaction://hlinksldjump"/>
          </p:cNvPr>
          <p:cNvSpPr/>
          <p:nvPr/>
        </p:nvSpPr>
        <p:spPr>
          <a:xfrm>
            <a:off x="801755" y="2233550"/>
            <a:ext cx="990600" cy="270000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An Era of Social Change</a:t>
            </a:r>
          </a:p>
        </p:txBody>
      </p:sp>
      <p:sp>
        <p:nvSpPr>
          <p:cNvPr id="9" name="Subtitle 2">
            <a:hlinkClick r:id="rId5" action="ppaction://hlinksldjump"/>
          </p:cNvPr>
          <p:cNvSpPr txBox="1">
            <a:spLocks/>
          </p:cNvSpPr>
          <p:nvPr/>
        </p:nvSpPr>
        <p:spPr>
          <a:xfrm>
            <a:off x="609600" y="2210417"/>
            <a:ext cx="77724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600" b="1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SECTION 1</a:t>
            </a:r>
            <a:r>
              <a:rPr lang="en-US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Latinos and Native Americans Seek Equality 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>
            <a:hlinkClick r:id="rId4" action="ppaction://hlinksldjump"/>
          </p:cNvPr>
          <p:cNvSpPr txBox="1">
            <a:spLocks/>
          </p:cNvSpPr>
          <p:nvPr/>
        </p:nvSpPr>
        <p:spPr>
          <a:xfrm>
            <a:off x="609600" y="2681630"/>
            <a:ext cx="77724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600" b="1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600" b="1" dirty="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2</a:t>
            </a:r>
            <a:r>
              <a:rPr lang="en-US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Women Fight for Equality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Subtitle 2">
            <a:hlinkClick r:id="rId3" action="ppaction://hlinksldjump"/>
          </p:cNvPr>
          <p:cNvSpPr txBox="1">
            <a:spLocks/>
          </p:cNvSpPr>
          <p:nvPr/>
        </p:nvSpPr>
        <p:spPr>
          <a:xfrm>
            <a:off x="609600" y="3139446"/>
            <a:ext cx="7772400" cy="441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600" b="1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600" b="1" dirty="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3</a:t>
            </a:r>
            <a:r>
              <a:rPr lang="en-US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Culture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Counterculture 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737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Changing Attitudes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Attitudes toward sexual behavior become more casual, permissive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Mass culture addresses forbidden topics, like sex, explicit violence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Some think permissiveness is liberating; others sign of moral decay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Long term liberal attitudes about dress, lifestyle, behavior adopted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Changing Culture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</a:t>
            </a:r>
            <a:r>
              <a:rPr lang="en-IN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}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</p:spTree>
    <p:extLst>
      <p:ext uri="{BB962C8B-B14F-4D97-AF65-F5344CB8AC3E}">
        <p14:creationId xmlns:p14="http://schemas.microsoft.com/office/powerpoint/2010/main" val="13086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203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Conservatives Attack the Counterculture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Conservatives alarmed at violence on campuses, cities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Consider counterculture values decadent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IN" sz="1500" dirty="0">
                <a:ea typeface="Verdana" pitchFamily="34" charset="0"/>
                <a:cs typeface="Verdana" pitchFamily="34" charset="0"/>
              </a:rPr>
              <a:t>Some think counterculture irrational, favor senses, lack inhibitions</a:t>
            </a:r>
            <a:endParaRPr lang="en-US" sz="15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Conservative Response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</p:spTree>
    <p:extLst>
      <p:ext uri="{BB962C8B-B14F-4D97-AF65-F5344CB8AC3E}">
        <p14:creationId xmlns:p14="http://schemas.microsoft.com/office/powerpoint/2010/main" val="24918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150" y="3124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This is the end of the chapter presentation of lecture notes.</a:t>
            </a:r>
          </a:p>
          <a:p>
            <a:pPr algn="ctr"/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Click the </a:t>
            </a:r>
            <a:r>
              <a:rPr lang="en-IN" b="1" dirty="0" smtClean="0">
                <a:solidFill>
                  <a:srgbClr val="F79646">
                    <a:lumMod val="75000"/>
                  </a:srgbClr>
                </a:solidFill>
                <a:hlinkClick r:id="" action="ppaction://hlinkshowjump?jump=firstslide"/>
              </a:rPr>
              <a:t>HOME</a:t>
            </a:r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or </a:t>
            </a:r>
            <a:r>
              <a:rPr lang="en-IN" b="1" dirty="0" smtClean="0">
                <a:solidFill>
                  <a:srgbClr val="F79646">
                    <a:lumMod val="75000"/>
                  </a:srgbClr>
                </a:solidFill>
                <a:hlinkClick r:id="" action="ppaction://hlinkshowjump?jump=endshow"/>
              </a:rPr>
              <a:t>EXIT</a:t>
            </a:r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button.</a:t>
            </a:r>
          </a:p>
          <a:p>
            <a:pPr algn="ctr"/>
            <a:endParaRPr lang="en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endParaRPr lang="en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Print Slide Show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38150" y="2221990"/>
            <a:ext cx="4038600" cy="2426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 the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File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menu, select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Print 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In the pop-up menu, select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Microsoft PowerPoint</a:t>
            </a:r>
            <a:r>
              <a:rPr lang="en-US" sz="1500" b="1" dirty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If the dialog box does not include this pop-up, continue to step 4 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In the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Print what </a:t>
            </a:r>
            <a:r>
              <a:rPr lang="en-US" sz="1500" dirty="0">
                <a:solidFill>
                  <a:prstClr val="black"/>
                </a:solidFill>
              </a:rPr>
              <a:t>box, choose the presentation format you want to print: slides, notes, handouts, or outline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Click the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Print</a:t>
            </a:r>
            <a:r>
              <a:rPr lang="en-US" sz="1500" b="1" dirty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button to print the PowerPoint presentation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854" y="2240499"/>
            <a:ext cx="3245166" cy="243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Latinos and Native Americans Seek Equality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-1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765002"/>
            <a:ext cx="8220075" cy="5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Latinos and Native Americans confront injustices in the 1960s.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2202"/>
            <a:ext cx="8077200" cy="227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Latinos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of Varied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Origins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1960s Latino population grows from </a:t>
            </a:r>
            <a:r>
              <a:rPr lang="en-US" sz="1500" u="sng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3 million to 9 million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b="1" u="sng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Mexican </a:t>
            </a:r>
            <a:r>
              <a:rPr lang="en-US" sz="1500" b="1" u="sng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Americans largest group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mostly in Southwest, California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1960, almost 900,000 </a:t>
            </a:r>
            <a:r>
              <a:rPr lang="en-US" sz="15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Puerto Ricans settle in U.S., mostly in NYC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Cubans flee communism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form communities in NYC, Miami, NJ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Central Americans, </a:t>
            </a:r>
            <a:r>
              <a:rPr lang="en-US" sz="15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Colombians come to escape civil war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poverty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b="1" dirty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Many Latinos encounter prejudice, discrimination in jobs, housing</a:t>
            </a:r>
            <a:endParaRPr lang="en-US" sz="1500" b="1" dirty="0" smtClean="0">
              <a:solidFill>
                <a:srgbClr val="00B050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endParaRPr lang="en-US" sz="1500" dirty="0">
              <a:solidFill>
                <a:prstClr val="black"/>
              </a:solidFill>
            </a:endParaRPr>
          </a:p>
          <a:p>
            <a:pPr marL="800100" lvl="1" indent="-182880">
              <a:buFont typeface="Arial" pitchFamily="34" charset="0"/>
              <a:buChar char="•"/>
            </a:pPr>
            <a:endParaRPr lang="en-US" sz="14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Latino Presence Grows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Latinos and Native Americans Seek Equality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7992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Latinos Fight for Change</a:t>
            </a:r>
            <a:endParaRPr lang="en-US" sz="1400" b="1" i="1" dirty="0" smtClean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8150" y="2222202"/>
            <a:ext cx="8077200" cy="128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The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Farm Worker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Movement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César Chávez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helps form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United Farm Workers Organizing Committee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1965 grape growers do not recognize union; Chávez sets up boycott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1970 co-founder Dolores Huerta negotiates contract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8150" y="3581400"/>
            <a:ext cx="8077200" cy="1371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Cultural Pride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Puerto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Ricans, Chicanos demand cultural recognition, better schools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1968 Bilingual Education Act funds bilingual, cultural programs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Brown Berets organize walkouts in East LA high schools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666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301278"/>
            <a:ext cx="8077200" cy="2042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Political Power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Latinos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organize, help elect Latino candidates from major parties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League of United Latin American Citizens works for rights since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1929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La Raza Unida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works on independent, Latino political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movement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500" b="1" dirty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— </a:t>
            </a:r>
            <a:r>
              <a:rPr lang="en-US" sz="1600" b="1" dirty="0">
                <a:solidFill>
                  <a:srgbClr val="00B050"/>
                </a:solidFill>
              </a:rPr>
              <a:t>runs Latino candidates, wins in local </a:t>
            </a:r>
            <a:r>
              <a:rPr lang="en-US" sz="1600" b="1" dirty="0" smtClean="0">
                <a:solidFill>
                  <a:srgbClr val="00B050"/>
                </a:solidFill>
              </a:rPr>
              <a:t>races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Reies </a:t>
            </a:r>
            <a:r>
              <a:rPr lang="en-US" sz="1400" dirty="0">
                <a:solidFill>
                  <a:prstClr val="black"/>
                </a:solidFill>
              </a:rPr>
              <a:t>Tijerina confronts government over farmers’ rights in NM</a:t>
            </a:r>
          </a:p>
          <a:p>
            <a:pPr marL="617220" lvl="1" indent="0">
              <a:buNone/>
            </a:pPr>
            <a:endParaRPr lang="en-US" sz="1200" dirty="0">
              <a:solidFill>
                <a:prstClr val="black"/>
              </a:solidFill>
            </a:endParaRPr>
          </a:p>
          <a:p>
            <a:pPr marL="617220" lvl="1" indent="0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617220" lvl="1" indent="0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4560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Latinos </a:t>
            </a: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Fight for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Change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2722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301279"/>
            <a:ext cx="8077200" cy="181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Native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Americans Seek Greater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Autonomy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Many Native Americans cling to their culture, refuse assimilation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Native Americans poorest group, most unemployment, health problems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Termination policy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relocates, does not solve problems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Native Americans call for economic opportunities on reservations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1968 LBJ establishes National Council on Indian Opportunity</a:t>
            </a: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4560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Native Americans Struggle for Equality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912" y="4191000"/>
            <a:ext cx="8077200" cy="901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Voices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of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Protest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American Indian Movement (AIM)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—Native American rights organization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3915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150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Confronting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Government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b="1" dirty="0">
                <a:solidFill>
                  <a:schemeClr val="tx2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1972 AIM leads march in D.C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.; protest treaty violations, </a:t>
            </a:r>
            <a:r>
              <a:rPr lang="en-US" sz="15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seek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</a:t>
            </a:r>
          </a:p>
          <a:p>
            <a:pPr marL="1143000" lvl="4" indent="0"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5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— restoration of land </a:t>
            </a:r>
            <a:endParaRPr lang="en-US" sz="1500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r>
              <a:rPr lang="en-US" sz="15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           — </a:t>
            </a:r>
            <a:r>
              <a:rPr lang="en-US" sz="15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end of Bureau of Indian Affairs; occupy it,   destroy </a:t>
            </a:r>
            <a:r>
              <a:rPr lang="en-US" sz="15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property</a:t>
            </a:r>
            <a:r>
              <a:rPr lang="en-US" sz="15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   </a:t>
            </a:r>
            <a:endParaRPr lang="en-US" sz="1600" b="1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1973 </a:t>
            </a:r>
            <a:r>
              <a:rPr lang="en-US" sz="14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AIM, Sioux seize Wounded Knee; violent confrontation with FBI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4560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Native </a:t>
            </a: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Americans Struggle for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Equality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8150" y="3886201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Native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American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Victories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1970s laws give tribes more control over own affairs, education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1970s–80s courts recognize tribal lands, give financial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compensation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7890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47675" y="1765002"/>
            <a:ext cx="8077200" cy="5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IN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Through protests and marches, women confront social and economic barriers in American society.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Women Fight for Equality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</p:spTree>
    <p:extLst>
      <p:ext uri="{BB962C8B-B14F-4D97-AF65-F5344CB8AC3E}">
        <p14:creationId xmlns:p14="http://schemas.microsoft.com/office/powerpoint/2010/main" val="16195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1455</TotalTime>
  <Words>1255</Words>
  <Application>Microsoft Office PowerPoint</Application>
  <PresentationFormat>On-screen Show (4:3)</PresentationFormat>
  <Paragraphs>181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Verdana</vt:lpstr>
      <vt:lpstr>Office Theme</vt:lpstr>
      <vt:lpstr>With_Nxt and Pre_Button</vt:lpstr>
      <vt:lpstr>1_With_Nxt and Pre_Button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Jamaal Lee</cp:lastModifiedBy>
  <cp:revision>529</cp:revision>
  <dcterms:created xsi:type="dcterms:W3CDTF">2012-10-05T05:31:36Z</dcterms:created>
  <dcterms:modified xsi:type="dcterms:W3CDTF">2019-05-20T13:02:58Z</dcterms:modified>
</cp:coreProperties>
</file>