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48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Writing Position Papers</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351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Write a position paper </a:t>
            </a:r>
            <a:r>
              <a:rPr lang="en-US" b="1" i="1" dirty="0" smtClean="0"/>
              <a:t>to:</a:t>
            </a:r>
            <a:r>
              <a:rPr lang="en-US" b="1" i="1" dirty="0"/>
              <a:t/>
            </a:r>
            <a:br>
              <a:rPr lang="en-US" b="1" i="1"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a:t>Organize and outline your viewpoint on an </a:t>
            </a:r>
            <a:r>
              <a:rPr lang="en-US" dirty="0" smtClean="0"/>
              <a:t>issue(if time permits)</a:t>
            </a:r>
            <a:endParaRPr lang="en-US" dirty="0"/>
          </a:p>
          <a:p>
            <a:pPr fontAlgn="base"/>
            <a:r>
              <a:rPr lang="en-US" dirty="0"/>
              <a:t>Formally inform others of your position</a:t>
            </a:r>
            <a:br>
              <a:rPr lang="en-US" dirty="0"/>
            </a:br>
            <a:r>
              <a:rPr lang="en-US" dirty="0"/>
              <a:t>as a foundation to build resolution to difficult </a:t>
            </a:r>
            <a:r>
              <a:rPr lang="en-US" dirty="0" smtClean="0"/>
              <a:t>problems </a:t>
            </a:r>
            <a:r>
              <a:rPr lang="en-US" b="1" dirty="0" smtClean="0">
                <a:solidFill>
                  <a:srgbClr val="FF0000"/>
                </a:solidFill>
              </a:rPr>
              <a:t>(THESIS)</a:t>
            </a:r>
            <a:endParaRPr lang="en-US" b="1" dirty="0">
              <a:solidFill>
                <a:srgbClr val="FF0000"/>
              </a:solidFill>
            </a:endParaRPr>
          </a:p>
          <a:p>
            <a:pPr fontAlgn="base"/>
            <a:r>
              <a:rPr lang="en-US" dirty="0"/>
              <a:t>Present a unique, though biased, solution</a:t>
            </a:r>
            <a:br>
              <a:rPr lang="en-US" dirty="0"/>
            </a:br>
            <a:r>
              <a:rPr lang="en-US" dirty="0"/>
              <a:t>or a unique approach to solving a problem</a:t>
            </a:r>
          </a:p>
          <a:p>
            <a:pPr fontAlgn="base"/>
            <a:r>
              <a:rPr lang="en-US" dirty="0" smtClean="0"/>
              <a:t>Establish </a:t>
            </a:r>
            <a:r>
              <a:rPr lang="en-US" dirty="0"/>
              <a:t>your credibility</a:t>
            </a:r>
            <a:br>
              <a:rPr lang="en-US" dirty="0"/>
            </a:br>
            <a:r>
              <a:rPr lang="en-US" dirty="0"/>
              <a:t>Here you are demonstrating that you have a command of the issues and the research behind them, and can present them </a:t>
            </a:r>
            <a:r>
              <a:rPr lang="en-US" dirty="0" smtClean="0"/>
              <a:t>clearly </a:t>
            </a:r>
            <a:r>
              <a:rPr lang="en-US" b="1" dirty="0" smtClean="0">
                <a:solidFill>
                  <a:srgbClr val="FF0000"/>
                </a:solidFill>
              </a:rPr>
              <a:t>(SUPPORT)</a:t>
            </a:r>
            <a:endParaRPr lang="en-US" b="1" dirty="0">
              <a:solidFill>
                <a:srgbClr val="FF0000"/>
              </a:solidFill>
            </a:endParaRPr>
          </a:p>
          <a:p>
            <a:pPr fontAlgn="base"/>
            <a:r>
              <a:rPr lang="en-US" dirty="0"/>
              <a:t>Let your passion be demonstrated in the force of your argument</a:t>
            </a:r>
            <a:br>
              <a:rPr lang="en-US" dirty="0"/>
            </a:br>
            <a:r>
              <a:rPr lang="en-US" dirty="0"/>
              <a:t>rather than in the use of emotional terms</a:t>
            </a:r>
          </a:p>
          <a:p>
            <a:pPr fontAlgn="base"/>
            <a:r>
              <a:rPr lang="en-US" dirty="0"/>
              <a:t>Guide you in being consistent in maintaining your position in </a:t>
            </a:r>
            <a:r>
              <a:rPr lang="en-US" dirty="0" smtClean="0"/>
              <a:t>negotiation </a:t>
            </a:r>
            <a:r>
              <a:rPr lang="en-US" b="1" dirty="0" smtClean="0">
                <a:solidFill>
                  <a:srgbClr val="FF0000"/>
                </a:solidFill>
              </a:rPr>
              <a:t>(ORGANIZATION)</a:t>
            </a:r>
            <a:endParaRPr lang="en-US" b="1" dirty="0">
              <a:solidFill>
                <a:srgbClr val="FF0000"/>
              </a:solidFill>
            </a:endParaRPr>
          </a:p>
          <a:p>
            <a:endParaRPr lang="en-US" dirty="0"/>
          </a:p>
        </p:txBody>
      </p:sp>
    </p:spTree>
    <p:extLst>
      <p:ext uri="{BB962C8B-B14F-4D97-AF65-F5344CB8AC3E}">
        <p14:creationId xmlns:p14="http://schemas.microsoft.com/office/powerpoint/2010/main" val="105513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Support:</a:t>
            </a:r>
            <a:r>
              <a:rPr lang="en-US" b="1" i="1" dirty="0"/>
              <a:t/>
            </a:r>
            <a:br>
              <a:rPr lang="en-US" b="1" i="1"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a:t>Develop supporting evidence for both sides</a:t>
            </a:r>
            <a:br>
              <a:rPr lang="en-US" dirty="0"/>
            </a:br>
            <a:r>
              <a:rPr lang="en-US" dirty="0"/>
              <a:t>including </a:t>
            </a:r>
            <a:r>
              <a:rPr lang="en-US" b="1" dirty="0">
                <a:solidFill>
                  <a:srgbClr val="FF0000"/>
                </a:solidFill>
              </a:rPr>
              <a:t>factual knowledge, statistical evidence, authoritative testimony</a:t>
            </a:r>
          </a:p>
          <a:p>
            <a:pPr fontAlgn="base"/>
            <a:r>
              <a:rPr lang="en-US" dirty="0"/>
              <a:t>Identify the issues and prejudices keeping in mind your audience</a:t>
            </a:r>
            <a:br>
              <a:rPr lang="en-US" dirty="0"/>
            </a:br>
            <a:r>
              <a:rPr lang="en-US" dirty="0"/>
              <a:t>List these as appropriate and anticipate counterclaims</a:t>
            </a:r>
          </a:p>
          <a:p>
            <a:pPr fontAlgn="base"/>
            <a:r>
              <a:rPr lang="en-US" dirty="0"/>
              <a:t>Assume familiarity with basic concepts </a:t>
            </a:r>
            <a:br>
              <a:rPr lang="en-US" dirty="0"/>
            </a:br>
            <a:r>
              <a:rPr lang="en-US" dirty="0"/>
              <a:t>but define unfamiliar terms/concepts or state meanings that define your point of departure</a:t>
            </a:r>
          </a:p>
          <a:p>
            <a:pPr fontAlgn="base"/>
            <a:r>
              <a:rPr lang="en-US" dirty="0"/>
              <a:t>Refer to those who agree with your position to assist you in developing your argument</a:t>
            </a:r>
          </a:p>
          <a:p>
            <a:pPr fontAlgn="base"/>
            <a:r>
              <a:rPr lang="en-US" dirty="0"/>
              <a:t>Familiarize yourself with those who disagree with you to prepare your defense.</a:t>
            </a:r>
            <a:br>
              <a:rPr lang="en-US" dirty="0"/>
            </a:br>
            <a:r>
              <a:rPr lang="en-US" dirty="0"/>
              <a:t>Summarize their argument and evidence, then refute</a:t>
            </a:r>
          </a:p>
          <a:p>
            <a:endParaRPr lang="en-US" dirty="0"/>
          </a:p>
        </p:txBody>
      </p:sp>
    </p:spTree>
    <p:extLst>
      <p:ext uri="{BB962C8B-B14F-4D97-AF65-F5344CB8AC3E}">
        <p14:creationId xmlns:p14="http://schemas.microsoft.com/office/powerpoint/2010/main" val="75601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Organization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155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Introduction:</a:t>
            </a:r>
            <a:br>
              <a:rPr lang="en-US" b="1" i="1" dirty="0"/>
            </a:br>
            <a:endParaRPr lang="en-US" dirty="0"/>
          </a:p>
        </p:txBody>
      </p:sp>
      <p:sp>
        <p:nvSpPr>
          <p:cNvPr id="3" name="Content Placeholder 2"/>
          <p:cNvSpPr>
            <a:spLocks noGrp="1"/>
          </p:cNvSpPr>
          <p:nvPr>
            <p:ph idx="1"/>
          </p:nvPr>
        </p:nvSpPr>
        <p:spPr/>
        <p:txBody>
          <a:bodyPr/>
          <a:lstStyle/>
          <a:p>
            <a:r>
              <a:rPr lang="en-US" b="1" dirty="0"/>
              <a:t>Consider your audience: </a:t>
            </a:r>
            <a:r>
              <a:rPr lang="en-US" dirty="0"/>
              <a:t/>
            </a:r>
            <a:br>
              <a:rPr lang="en-US" dirty="0"/>
            </a:br>
            <a:r>
              <a:rPr lang="en-US" dirty="0"/>
              <a:t>start with a topic sentence or two that attracts attention and summarizes the issue</a:t>
            </a:r>
            <a:r>
              <a:rPr lang="en-US" dirty="0"/>
              <a:t/>
            </a:r>
            <a:br>
              <a:rPr lang="en-US" dirty="0"/>
            </a:br>
            <a:r>
              <a:rPr lang="en-US" dirty="0"/>
              <a:t>Inform the reader of your point of </a:t>
            </a:r>
            <a:r>
              <a:rPr lang="en-US" dirty="0" smtClean="0"/>
              <a:t>view (THESIS)</a:t>
            </a:r>
          </a:p>
          <a:p>
            <a:r>
              <a:rPr lang="en-US" b="1" dirty="0" smtClean="0"/>
              <a:t>Thesis: </a:t>
            </a:r>
            <a:r>
              <a:rPr lang="en-US" dirty="0" smtClean="0"/>
              <a:t>The </a:t>
            </a:r>
            <a:r>
              <a:rPr lang="en-US" dirty="0"/>
              <a:t>key difference between an opinion statement and thesis statement is that a thesis conveys to the reader that the claim being offered has been thoroughly explored and is defendable by evidence. It answers the "what" question (what is the argument?) and it gives the reader a clue as to the "why" question (why is </a:t>
            </a:r>
            <a:r>
              <a:rPr lang="en-US" u="sng" dirty="0"/>
              <a:t>this</a:t>
            </a:r>
            <a:r>
              <a:rPr lang="en-US" dirty="0"/>
              <a:t> argument the most persuasive?). </a:t>
            </a:r>
            <a:br>
              <a:rPr lang="en-US" dirty="0"/>
            </a:br>
            <a:endParaRPr lang="en-US" dirty="0" smtClean="0"/>
          </a:p>
          <a:p>
            <a:pPr lvl="1"/>
            <a:r>
              <a:rPr lang="en-US" b="1" dirty="0">
                <a:solidFill>
                  <a:srgbClr val="FF0000"/>
                </a:solidFill>
              </a:rPr>
              <a:t>subject + your opinion = thesis.</a:t>
            </a:r>
          </a:p>
        </p:txBody>
      </p:sp>
    </p:spTree>
    <p:extLst>
      <p:ext uri="{BB962C8B-B14F-4D97-AF65-F5344CB8AC3E}">
        <p14:creationId xmlns:p14="http://schemas.microsoft.com/office/powerpoint/2010/main" val="242182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Development:</a:t>
            </a:r>
            <a:br>
              <a:rPr lang="en-US" b="1" i="1" dirty="0"/>
            </a:br>
            <a:endParaRPr lang="en-US" dirty="0"/>
          </a:p>
        </p:txBody>
      </p:sp>
      <p:sp>
        <p:nvSpPr>
          <p:cNvPr id="3" name="Content Placeholder 2"/>
          <p:cNvSpPr>
            <a:spLocks noGrp="1"/>
          </p:cNvSpPr>
          <p:nvPr>
            <p:ph idx="1"/>
          </p:nvPr>
        </p:nvSpPr>
        <p:spPr/>
        <p:txBody>
          <a:bodyPr/>
          <a:lstStyle/>
          <a:p>
            <a:pPr fontAlgn="base"/>
            <a:r>
              <a:rPr lang="en-US" dirty="0"/>
              <a:t>Focus on three main points to develop</a:t>
            </a:r>
            <a:br>
              <a:rPr lang="en-US" dirty="0"/>
            </a:br>
            <a:r>
              <a:rPr lang="en-US" dirty="0"/>
              <a:t>Each topic is developed with</a:t>
            </a:r>
          </a:p>
          <a:p>
            <a:pPr fontAlgn="base"/>
            <a:r>
              <a:rPr lang="en-US" dirty="0"/>
              <a:t>a general statement of the position</a:t>
            </a:r>
          </a:p>
          <a:p>
            <a:pPr fontAlgn="base"/>
            <a:r>
              <a:rPr lang="en-US" dirty="0"/>
              <a:t>an elaboration that references documents and source data</a:t>
            </a:r>
          </a:p>
          <a:p>
            <a:pPr fontAlgn="base"/>
            <a:r>
              <a:rPr lang="en-US" dirty="0"/>
              <a:t>past experiences and authoritative testimony</a:t>
            </a:r>
          </a:p>
          <a:p>
            <a:pPr fontAlgn="base"/>
            <a:r>
              <a:rPr lang="en-US" dirty="0"/>
              <a:t>conclusion restating the position</a:t>
            </a:r>
          </a:p>
          <a:p>
            <a:endParaRPr lang="en-US" dirty="0"/>
          </a:p>
        </p:txBody>
      </p:sp>
    </p:spTree>
    <p:extLst>
      <p:ext uri="{BB962C8B-B14F-4D97-AF65-F5344CB8AC3E}">
        <p14:creationId xmlns:p14="http://schemas.microsoft.com/office/powerpoint/2010/main" val="3715910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Establish flow from paragraph to </a:t>
            </a:r>
            <a:r>
              <a:rPr lang="en-US" b="1" dirty="0" smtClean="0"/>
              <a:t>paragraph:</a:t>
            </a:r>
            <a:endParaRPr lang="en-US" dirty="0"/>
          </a:p>
        </p:txBody>
      </p:sp>
      <p:sp>
        <p:nvSpPr>
          <p:cNvPr id="3" name="Content Placeholder 2"/>
          <p:cNvSpPr>
            <a:spLocks noGrp="1"/>
          </p:cNvSpPr>
          <p:nvPr>
            <p:ph idx="1"/>
          </p:nvPr>
        </p:nvSpPr>
        <p:spPr/>
        <p:txBody>
          <a:bodyPr/>
          <a:lstStyle/>
          <a:p>
            <a:pPr fontAlgn="base"/>
            <a:r>
              <a:rPr lang="en-US" b="1" dirty="0"/>
              <a:t>Keep your voice active</a:t>
            </a:r>
            <a:endParaRPr lang="en-US" dirty="0"/>
          </a:p>
          <a:p>
            <a:pPr fontAlgn="base"/>
            <a:r>
              <a:rPr lang="en-US" b="1" dirty="0"/>
              <a:t>Quote sources </a:t>
            </a:r>
            <a:r>
              <a:rPr lang="en-US" dirty="0"/>
              <a:t>to establish authority</a:t>
            </a:r>
          </a:p>
          <a:p>
            <a:pPr fontAlgn="base"/>
            <a:r>
              <a:rPr lang="en-US" b="1" dirty="0"/>
              <a:t>Stay focused </a:t>
            </a:r>
            <a:r>
              <a:rPr lang="en-US" dirty="0"/>
              <a:t>on your point of view throughout the essay</a:t>
            </a:r>
          </a:p>
          <a:p>
            <a:pPr fontAlgn="base"/>
            <a:r>
              <a:rPr lang="en-US" b="1" dirty="0"/>
              <a:t>Focus on logical arguments</a:t>
            </a:r>
            <a:endParaRPr lang="en-US" dirty="0"/>
          </a:p>
          <a:p>
            <a:pPr fontAlgn="base"/>
            <a:r>
              <a:rPr lang="en-US" b="1" dirty="0"/>
              <a:t>Don't lapse into summary</a:t>
            </a:r>
            <a:r>
              <a:rPr lang="en-US" dirty="0"/>
              <a:t/>
            </a:r>
            <a:br>
              <a:rPr lang="en-US" dirty="0"/>
            </a:br>
            <a:r>
              <a:rPr lang="en-US" dirty="0"/>
              <a:t>in the development--wait for the conclusion</a:t>
            </a:r>
          </a:p>
          <a:p>
            <a:endParaRPr lang="en-US" dirty="0"/>
          </a:p>
        </p:txBody>
      </p:sp>
    </p:spTree>
    <p:extLst>
      <p:ext uri="{BB962C8B-B14F-4D97-AF65-F5344CB8AC3E}">
        <p14:creationId xmlns:p14="http://schemas.microsoft.com/office/powerpoint/2010/main" val="308132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lstStyle/>
          <a:p>
            <a:pPr fontAlgn="base"/>
            <a:r>
              <a:rPr lang="en-US" b="1" dirty="0"/>
              <a:t>Summarize, then conclude, your argument</a:t>
            </a:r>
            <a:endParaRPr lang="en-US" dirty="0"/>
          </a:p>
          <a:p>
            <a:pPr fontAlgn="base"/>
            <a:r>
              <a:rPr lang="en-US" b="1" dirty="0"/>
              <a:t>Refer to the first paragraph/opening statements</a:t>
            </a:r>
            <a:br>
              <a:rPr lang="en-US" b="1" dirty="0"/>
            </a:br>
            <a:r>
              <a:rPr lang="en-US" dirty="0"/>
              <a:t>as well as the main points</a:t>
            </a:r>
          </a:p>
          <a:p>
            <a:pPr lvl="1" fontAlgn="base"/>
            <a:r>
              <a:rPr lang="en-US" dirty="0"/>
              <a:t>does the conclusion restate the main ideas?</a:t>
            </a:r>
          </a:p>
          <a:p>
            <a:pPr lvl="1" fontAlgn="base"/>
            <a:r>
              <a:rPr lang="en-US" dirty="0"/>
              <a:t>reflect the succession and importance of the arguments</a:t>
            </a:r>
          </a:p>
          <a:p>
            <a:pPr lvl="1" fontAlgn="base"/>
            <a:r>
              <a:rPr lang="en-US" dirty="0"/>
              <a:t>logically conclude their development?</a:t>
            </a:r>
          </a:p>
          <a:p>
            <a:endParaRPr lang="en-US" dirty="0"/>
          </a:p>
        </p:txBody>
      </p:sp>
    </p:spTree>
    <p:extLst>
      <p:ext uri="{BB962C8B-B14F-4D97-AF65-F5344CB8AC3E}">
        <p14:creationId xmlns:p14="http://schemas.microsoft.com/office/powerpoint/2010/main" val="40404570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121</TotalTime>
  <Words>78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Writing Position Papers </vt:lpstr>
      <vt:lpstr>Write a position paper to: </vt:lpstr>
      <vt:lpstr>Support: </vt:lpstr>
      <vt:lpstr>Organization</vt:lpstr>
      <vt:lpstr>Introduction: </vt:lpstr>
      <vt:lpstr>Development: </vt:lpstr>
      <vt:lpstr>Establish flow from paragraph to paragraph:</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Position Papers</dc:title>
  <dc:creator>Jamaal Lee</dc:creator>
  <cp:lastModifiedBy>Jamaal Lee</cp:lastModifiedBy>
  <cp:revision>3</cp:revision>
  <dcterms:created xsi:type="dcterms:W3CDTF">2016-12-05T16:08:02Z</dcterms:created>
  <dcterms:modified xsi:type="dcterms:W3CDTF">2016-12-05T18:09:22Z</dcterms:modified>
</cp:coreProperties>
</file>